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sldIdLst>
    <p:sldId id="256" r:id="rId3"/>
    <p:sldId id="257" r:id="rId4"/>
    <p:sldId id="258" r:id="rId5"/>
    <p:sldId id="259" r:id="rId6"/>
    <p:sldId id="261" r:id="rId7"/>
    <p:sldId id="262" r:id="rId8"/>
    <p:sldId id="263" r:id="rId9"/>
    <p:sldId id="265" r:id="rId10"/>
    <p:sldId id="268" r:id="rId11"/>
    <p:sldId id="266" r:id="rId12"/>
    <p:sldId id="267" r:id="rId13"/>
    <p:sldId id="269"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E47F9-63E6-447A-8344-70E762A0079A}" v="168" dt="2024-04-11T05:51:43.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8" autoAdjust="0"/>
  </p:normalViewPr>
  <p:slideViewPr>
    <p:cSldViewPr snapToGrid="0">
      <p:cViewPr>
        <p:scale>
          <a:sx n="100" d="100"/>
          <a:sy n="100" d="100"/>
        </p:scale>
        <p:origin x="58" y="58"/>
      </p:cViewPr>
      <p:guideLst/>
    </p:cSldViewPr>
  </p:slideViewPr>
  <p:outlineViewPr>
    <p:cViewPr>
      <p:scale>
        <a:sx n="33" d="100"/>
        <a:sy n="33" d="100"/>
      </p:scale>
      <p:origin x="0" y="-4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84506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Edit Master text styles</a:t>
            </a:r>
          </a:p>
        </p:txBody>
      </p:sp>
    </p:spTree>
    <p:extLst>
      <p:ext uri="{BB962C8B-B14F-4D97-AF65-F5344CB8AC3E}">
        <p14:creationId xmlns:p14="http://schemas.microsoft.com/office/powerpoint/2010/main" val="277956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160738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Edit Master text styles</a:t>
            </a:r>
          </a:p>
        </p:txBody>
      </p:sp>
    </p:spTree>
    <p:extLst>
      <p:ext uri="{BB962C8B-B14F-4D97-AF65-F5344CB8AC3E}">
        <p14:creationId xmlns:p14="http://schemas.microsoft.com/office/powerpoint/2010/main" val="184992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300536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791890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412676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355660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457081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74265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545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789761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87360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58450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835564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988197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586333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478722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67283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155546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126710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25247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Tree>
    <p:extLst>
      <p:ext uri="{BB962C8B-B14F-4D97-AF65-F5344CB8AC3E}">
        <p14:creationId xmlns:p14="http://schemas.microsoft.com/office/powerpoint/2010/main" val="1508543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627558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047962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035860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Tree>
    <p:extLst>
      <p:ext uri="{BB962C8B-B14F-4D97-AF65-F5344CB8AC3E}">
        <p14:creationId xmlns:p14="http://schemas.microsoft.com/office/powerpoint/2010/main" val="22627976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Tree>
    <p:extLst>
      <p:ext uri="{BB962C8B-B14F-4D97-AF65-F5344CB8AC3E}">
        <p14:creationId xmlns:p14="http://schemas.microsoft.com/office/powerpoint/2010/main" val="4254881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4962-CA15-5968-A1B4-1A8F0DDD75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6518CD-70A7-DED6-97AA-43B1ED6D28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46E90-9300-64E0-5342-C6759C859574}"/>
              </a:ext>
            </a:extLst>
          </p:cNvPr>
          <p:cNvSpPr>
            <a:spLocks noGrp="1"/>
          </p:cNvSpPr>
          <p:nvPr>
            <p:ph type="dt" sz="half" idx="10"/>
          </p:nvPr>
        </p:nvSpPr>
        <p:spPr/>
        <p:txBody>
          <a:bodyPr/>
          <a:lstStyle/>
          <a:p>
            <a:fld id="{1E1A7548-F086-47C1-B72A-DAF7B271158F}" type="datetimeFigureOut">
              <a:rPr lang="en-IN" smtClean="0"/>
              <a:t>11-04-2024</a:t>
            </a:fld>
            <a:endParaRPr lang="en-IN"/>
          </a:p>
        </p:txBody>
      </p:sp>
      <p:sp>
        <p:nvSpPr>
          <p:cNvPr id="5" name="Footer Placeholder 4">
            <a:extLst>
              <a:ext uri="{FF2B5EF4-FFF2-40B4-BE49-F238E27FC236}">
                <a16:creationId xmlns:a16="http://schemas.microsoft.com/office/drawing/2014/main" id="{7052864C-AA3B-EC4F-675A-E56B67D72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11C930-9AE1-B6E1-CBCA-204FCBC35B29}"/>
              </a:ext>
            </a:extLst>
          </p:cNvPr>
          <p:cNvSpPr>
            <a:spLocks noGrp="1"/>
          </p:cNvSpPr>
          <p:nvPr>
            <p:ph type="sldNum" sz="quarter" idx="12"/>
          </p:nvPr>
        </p:nvSpPr>
        <p:spPr/>
        <p:txBody>
          <a:bodyPr/>
          <a:lstStyle/>
          <a:p>
            <a:fld id="{6578FCD1-0734-4DA6-B717-72423B01AD2B}" type="slidenum">
              <a:rPr lang="en-IN" smtClean="0"/>
              <a:t>‹#›</a:t>
            </a:fld>
            <a:endParaRPr lang="en-IN"/>
          </a:p>
        </p:txBody>
      </p:sp>
    </p:spTree>
    <p:extLst>
      <p:ext uri="{BB962C8B-B14F-4D97-AF65-F5344CB8AC3E}">
        <p14:creationId xmlns:p14="http://schemas.microsoft.com/office/powerpoint/2010/main" val="874217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119813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Tree>
    <p:extLst>
      <p:ext uri="{BB962C8B-B14F-4D97-AF65-F5344CB8AC3E}">
        <p14:creationId xmlns:p14="http://schemas.microsoft.com/office/powerpoint/2010/main" val="254627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34856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Edit Master text styles</a:t>
            </a:r>
          </a:p>
        </p:txBody>
      </p:sp>
    </p:spTree>
    <p:extLst>
      <p:ext uri="{BB962C8B-B14F-4D97-AF65-F5344CB8AC3E}">
        <p14:creationId xmlns:p14="http://schemas.microsoft.com/office/powerpoint/2010/main" val="23141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949791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25506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7812614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4916816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91380534"/>
      </p:ext>
    </p:extLst>
  </p:cSld>
  <p:clrMap bg1="lt1" tx1="dk1" bg2="dk2" tx2="lt2" accent1="accent1" accent2="accent2" accent3="accent3" accent4="accent4" accent5="accent5" accent6="accent6" hlink="hlink" folHlink="folHlink"/>
  <p:sldLayoutIdLst>
    <p:sldLayoutId id="214748369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00A4DC-978C-08A4-EDC2-6653A303B60E}"/>
              </a:ext>
            </a:extLst>
          </p:cNvPr>
          <p:cNvSpPr txBox="1"/>
          <p:nvPr/>
        </p:nvSpPr>
        <p:spPr>
          <a:xfrm>
            <a:off x="3333025" y="623362"/>
            <a:ext cx="5743880" cy="923330"/>
          </a:xfrm>
          <a:prstGeom prst="rect">
            <a:avLst/>
          </a:prstGeom>
          <a:noFill/>
        </p:spPr>
        <p:txBody>
          <a:bodyPr wrap="none" rtlCol="0">
            <a:spAutoFit/>
          </a:bodyPr>
          <a:lstStyle/>
          <a:p>
            <a:r>
              <a:rPr lang="en-IN" sz="5400" dirty="0">
                <a:solidFill>
                  <a:srgbClr val="FF0000"/>
                </a:solidFill>
                <a:latin typeface="Times New Roman" panose="02020603050405020304" pitchFamily="18" charset="0"/>
                <a:cs typeface="Times New Roman" panose="02020603050405020304" pitchFamily="18" charset="0"/>
              </a:rPr>
              <a:t>D&amp;D CONVEYOR</a:t>
            </a:r>
          </a:p>
        </p:txBody>
      </p:sp>
      <p:sp>
        <p:nvSpPr>
          <p:cNvPr id="5" name="TextBox 4">
            <a:extLst>
              <a:ext uri="{FF2B5EF4-FFF2-40B4-BE49-F238E27FC236}">
                <a16:creationId xmlns:a16="http://schemas.microsoft.com/office/drawing/2014/main" id="{3FC7AC64-81A6-07AE-01DB-FA54688FA7A7}"/>
              </a:ext>
            </a:extLst>
          </p:cNvPr>
          <p:cNvSpPr txBox="1"/>
          <p:nvPr/>
        </p:nvSpPr>
        <p:spPr>
          <a:xfrm>
            <a:off x="2974792" y="1780830"/>
            <a:ext cx="6242415" cy="461665"/>
          </a:xfrm>
          <a:prstGeom prst="rect">
            <a:avLst/>
          </a:prstGeom>
          <a:noFill/>
        </p:spPr>
        <p:txBody>
          <a:bodyPr wrap="none" rtlCol="0">
            <a:spAutoFit/>
          </a:bodyPr>
          <a:lstStyle/>
          <a:p>
            <a:r>
              <a:rPr lang="en-IN" sz="2400" dirty="0">
                <a:solidFill>
                  <a:schemeClr val="bg1"/>
                </a:solidFill>
                <a:latin typeface="Times New Roman" panose="02020603050405020304" pitchFamily="18" charset="0"/>
                <a:cs typeface="Times New Roman" panose="02020603050405020304" pitchFamily="18" charset="0"/>
              </a:rPr>
              <a:t>SRI SAIRAM INSTITUTE OF TECHNOLOGY</a:t>
            </a:r>
          </a:p>
        </p:txBody>
      </p:sp>
      <p:sp>
        <p:nvSpPr>
          <p:cNvPr id="6" name="TextBox 5">
            <a:extLst>
              <a:ext uri="{FF2B5EF4-FFF2-40B4-BE49-F238E27FC236}">
                <a16:creationId xmlns:a16="http://schemas.microsoft.com/office/drawing/2014/main" id="{3E007ED0-A8A8-9F11-09ED-75E4676F163E}"/>
              </a:ext>
            </a:extLst>
          </p:cNvPr>
          <p:cNvSpPr txBox="1"/>
          <p:nvPr/>
        </p:nvSpPr>
        <p:spPr>
          <a:xfrm>
            <a:off x="8240481" y="5417526"/>
            <a:ext cx="3850734" cy="1200329"/>
          </a:xfrm>
          <a:prstGeom prst="rect">
            <a:avLst/>
          </a:prstGeom>
          <a:noFill/>
        </p:spPr>
        <p:txBody>
          <a:bodyPr wrap="none" rtlCol="0">
            <a:spAutoFit/>
          </a:bodyPr>
          <a:lstStyle/>
          <a:p>
            <a:r>
              <a:rPr lang="en-IN" sz="2400" dirty="0">
                <a:solidFill>
                  <a:schemeClr val="bg2">
                    <a:lumMod val="60000"/>
                    <a:lumOff val="40000"/>
                  </a:schemeClr>
                </a:solidFill>
                <a:latin typeface="Times New Roman" panose="02020603050405020304" pitchFamily="18" charset="0"/>
                <a:cs typeface="Times New Roman" panose="02020603050405020304" pitchFamily="18" charset="0"/>
              </a:rPr>
              <a:t>-PERARASU S</a:t>
            </a:r>
          </a:p>
          <a:p>
            <a:r>
              <a:rPr lang="en-IN" sz="2400" dirty="0">
                <a:solidFill>
                  <a:schemeClr val="bg2">
                    <a:lumMod val="60000"/>
                    <a:lumOff val="40000"/>
                  </a:schemeClr>
                </a:solidFill>
                <a:latin typeface="Times New Roman" panose="02020603050405020304" pitchFamily="18" charset="0"/>
                <a:cs typeface="Times New Roman" panose="02020603050405020304" pitchFamily="18" charset="0"/>
              </a:rPr>
              <a:t>-SATHYA NARAYANAN P</a:t>
            </a:r>
          </a:p>
          <a:p>
            <a:r>
              <a:rPr lang="en-IN" sz="2400" dirty="0">
                <a:solidFill>
                  <a:schemeClr val="bg2">
                    <a:lumMod val="60000"/>
                    <a:lumOff val="40000"/>
                  </a:schemeClr>
                </a:solidFill>
                <a:latin typeface="Times New Roman" panose="02020603050405020304" pitchFamily="18" charset="0"/>
                <a:cs typeface="Times New Roman" panose="02020603050405020304" pitchFamily="18" charset="0"/>
              </a:rPr>
              <a:t>-SAKTHIVEL V </a:t>
            </a:r>
          </a:p>
        </p:txBody>
      </p:sp>
    </p:spTree>
    <p:extLst>
      <p:ext uri="{BB962C8B-B14F-4D97-AF65-F5344CB8AC3E}">
        <p14:creationId xmlns:p14="http://schemas.microsoft.com/office/powerpoint/2010/main" val="291128015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C69A-59EB-36C1-3905-F3E73E21CE84}"/>
              </a:ext>
            </a:extLst>
          </p:cNvPr>
          <p:cNvSpPr>
            <a:spLocks noGrp="1"/>
          </p:cNvSpPr>
          <p:nvPr>
            <p:ph type="title"/>
          </p:nvPr>
        </p:nvSpPr>
        <p:spPr>
          <a:xfrm>
            <a:off x="762000" y="360659"/>
            <a:ext cx="10515600" cy="1325563"/>
          </a:xfrm>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BLOCK DIAGRAM</a:t>
            </a:r>
          </a:p>
        </p:txBody>
      </p:sp>
      <p:pic>
        <p:nvPicPr>
          <p:cNvPr id="4" name="Content Placeholder 3">
            <a:extLst>
              <a:ext uri="{FF2B5EF4-FFF2-40B4-BE49-F238E27FC236}">
                <a16:creationId xmlns:a16="http://schemas.microsoft.com/office/drawing/2014/main" id="{395BE9D1-885D-EC62-1126-B118CB6FAF13}"/>
              </a:ext>
            </a:extLst>
          </p:cNvPr>
          <p:cNvPicPr>
            <a:picLocks noGrp="1" noChangeAspect="1"/>
          </p:cNvPicPr>
          <p:nvPr>
            <p:ph idx="1"/>
          </p:nvPr>
        </p:nvPicPr>
        <p:blipFill>
          <a:blip r:embed="rId2"/>
          <a:stretch>
            <a:fillRect/>
          </a:stretch>
        </p:blipFill>
        <p:spPr>
          <a:xfrm>
            <a:off x="2404744" y="1408934"/>
            <a:ext cx="7230112" cy="4723076"/>
          </a:xfrm>
          <a:prstGeom prst="rect">
            <a:avLst/>
          </a:prstGeom>
        </p:spPr>
      </p:pic>
    </p:spTree>
    <p:extLst>
      <p:ext uri="{BB962C8B-B14F-4D97-AF65-F5344CB8AC3E}">
        <p14:creationId xmlns:p14="http://schemas.microsoft.com/office/powerpoint/2010/main" val="4882637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7D99-B565-0F30-834B-D9CDCFE3AC75}"/>
              </a:ext>
            </a:extLst>
          </p:cNvPr>
          <p:cNvSpPr>
            <a:spLocks noGrp="1"/>
          </p:cNvSpPr>
          <p:nvPr>
            <p:ph type="title"/>
          </p:nvPr>
        </p:nvSpPr>
        <p:spPr>
          <a:xfrm>
            <a:off x="734291" y="179128"/>
            <a:ext cx="10515600" cy="1325563"/>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HARDWARE &amp; SOFTWARE</a:t>
            </a:r>
          </a:p>
        </p:txBody>
      </p:sp>
      <p:sp>
        <p:nvSpPr>
          <p:cNvPr id="3" name="Content Placeholder 2">
            <a:extLst>
              <a:ext uri="{FF2B5EF4-FFF2-40B4-BE49-F238E27FC236}">
                <a16:creationId xmlns:a16="http://schemas.microsoft.com/office/drawing/2014/main" id="{1B4C73A9-BB4D-E65A-D95D-54988A222DAF}"/>
              </a:ext>
            </a:extLst>
          </p:cNvPr>
          <p:cNvSpPr>
            <a:spLocks noGrp="1"/>
          </p:cNvSpPr>
          <p:nvPr>
            <p:ph idx="1"/>
          </p:nvPr>
        </p:nvSpPr>
        <p:spPr>
          <a:xfrm>
            <a:off x="581473" y="3651752"/>
            <a:ext cx="4474464" cy="4351338"/>
          </a:xfrm>
        </p:spPr>
        <p:txBody>
          <a:bodyPr>
            <a:normAutofit/>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HARDWARE:  </a:t>
            </a:r>
          </a:p>
          <a:p>
            <a:pPr marL="0" indent="0">
              <a:buNone/>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Central Processing Unit (CPU):  </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Graphics Processing Unit (GPU):  </a:t>
            </a: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32277C8-9571-BACF-8794-E4B575E1030E}"/>
              </a:ext>
            </a:extLst>
          </p:cNvPr>
          <p:cNvSpPr txBox="1"/>
          <p:nvPr/>
        </p:nvSpPr>
        <p:spPr>
          <a:xfrm>
            <a:off x="5055937" y="1585742"/>
            <a:ext cx="7327647" cy="2369880"/>
          </a:xfrm>
          <a:prstGeom prst="rect">
            <a:avLst/>
          </a:prstGeom>
          <a:noFill/>
        </p:spPr>
        <p:txBody>
          <a:bodyPr wrap="non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SOFTWARE:</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Deep Learning Framework: TENSORFLOW </a:t>
            </a:r>
          </a:p>
          <a:p>
            <a:pPr marL="342900" indent="-342900">
              <a:buFont typeface="Wingdings" panose="05000000000000000000" pitchFamily="2" charset="2"/>
              <a:buChar char="Ø"/>
            </a:pPr>
            <a:r>
              <a:rPr lang="en-IN" sz="2400" dirty="0">
                <a:solidFill>
                  <a:schemeClr val="bg2">
                    <a:lumMod val="60000"/>
                    <a:lumOff val="40000"/>
                  </a:schemeClr>
                </a:solidFill>
                <a:latin typeface="Times New Roman" panose="02020603050405020304" pitchFamily="18" charset="0"/>
                <a:cs typeface="Times New Roman" panose="02020603050405020304" pitchFamily="18" charset="0"/>
              </a:rPr>
              <a:t>Python Programming Language</a:t>
            </a:r>
          </a:p>
          <a:p>
            <a:pPr marL="342900" indent="-342900">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Machine Learning Deployment Framework (Optional):</a:t>
            </a:r>
          </a:p>
          <a:p>
            <a:pPr marL="342900" indent="-342900">
              <a:buFont typeface="Wingdings" panose="05000000000000000000" pitchFamily="2" charset="2"/>
              <a:buChar char="Ø"/>
            </a:pPr>
            <a:r>
              <a:rPr lang="en-US" sz="2400" dirty="0">
                <a:solidFill>
                  <a:schemeClr val="bg2">
                    <a:lumMod val="60000"/>
                    <a:lumOff val="40000"/>
                  </a:schemeClr>
                </a:solidFill>
                <a:latin typeface="Times New Roman" panose="02020603050405020304" pitchFamily="18" charset="0"/>
                <a:cs typeface="Times New Roman" panose="02020603050405020304" pitchFamily="18" charset="0"/>
              </a:rPr>
              <a:t>Flutter </a:t>
            </a:r>
            <a:endParaRPr lang="en-IN" sz="24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B775EF-C759-0809-DE83-64E5CFB51461}"/>
              </a:ext>
            </a:extLst>
          </p:cNvPr>
          <p:cNvPicPr>
            <a:picLocks noChangeAspect="1"/>
          </p:cNvPicPr>
          <p:nvPr/>
        </p:nvPicPr>
        <p:blipFill>
          <a:blip r:embed="rId2"/>
          <a:stretch>
            <a:fillRect/>
          </a:stretch>
        </p:blipFill>
        <p:spPr>
          <a:xfrm>
            <a:off x="10232131" y="4366579"/>
            <a:ext cx="1164437" cy="1188823"/>
          </a:xfrm>
          <a:prstGeom prst="rect">
            <a:avLst/>
          </a:prstGeom>
        </p:spPr>
      </p:pic>
      <p:pic>
        <p:nvPicPr>
          <p:cNvPr id="6" name="Picture 5">
            <a:extLst>
              <a:ext uri="{FF2B5EF4-FFF2-40B4-BE49-F238E27FC236}">
                <a16:creationId xmlns:a16="http://schemas.microsoft.com/office/drawing/2014/main" id="{160DAC66-243B-3E97-2D35-9CB5075C962F}"/>
              </a:ext>
            </a:extLst>
          </p:cNvPr>
          <p:cNvPicPr>
            <a:picLocks noChangeAspect="1"/>
          </p:cNvPicPr>
          <p:nvPr/>
        </p:nvPicPr>
        <p:blipFill>
          <a:blip r:embed="rId3"/>
          <a:stretch>
            <a:fillRect/>
          </a:stretch>
        </p:blipFill>
        <p:spPr>
          <a:xfrm>
            <a:off x="442927" y="2088777"/>
            <a:ext cx="2180015" cy="1255885"/>
          </a:xfrm>
          <a:prstGeom prst="rect">
            <a:avLst/>
          </a:prstGeom>
        </p:spPr>
      </p:pic>
      <p:pic>
        <p:nvPicPr>
          <p:cNvPr id="7" name="Picture 6">
            <a:extLst>
              <a:ext uri="{FF2B5EF4-FFF2-40B4-BE49-F238E27FC236}">
                <a16:creationId xmlns:a16="http://schemas.microsoft.com/office/drawing/2014/main" id="{DAE9F780-BD70-C0A2-7C25-754F9FAF1BC2}"/>
              </a:ext>
            </a:extLst>
          </p:cNvPr>
          <p:cNvPicPr>
            <a:picLocks noChangeAspect="1"/>
          </p:cNvPicPr>
          <p:nvPr/>
        </p:nvPicPr>
        <p:blipFill>
          <a:blip r:embed="rId4"/>
          <a:stretch>
            <a:fillRect/>
          </a:stretch>
        </p:blipFill>
        <p:spPr>
          <a:xfrm>
            <a:off x="6308252" y="4366579"/>
            <a:ext cx="2133785" cy="1390008"/>
          </a:xfrm>
          <a:prstGeom prst="rect">
            <a:avLst/>
          </a:prstGeom>
        </p:spPr>
      </p:pic>
    </p:spTree>
    <p:extLst>
      <p:ext uri="{BB962C8B-B14F-4D97-AF65-F5344CB8AC3E}">
        <p14:creationId xmlns:p14="http://schemas.microsoft.com/office/powerpoint/2010/main" val="200206414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F68D-B836-4EA5-BA03-E21F4927938D}"/>
              </a:ext>
            </a:extLst>
          </p:cNvPr>
          <p:cNvSpPr>
            <a:spLocks noGrp="1"/>
          </p:cNvSpPr>
          <p:nvPr>
            <p:ph type="title"/>
          </p:nvPr>
        </p:nvSpPr>
        <p:spPr>
          <a:xfrm flipH="1" flipV="1">
            <a:off x="-775855" y="369455"/>
            <a:ext cx="507964" cy="380931"/>
          </a:xfrm>
        </p:spPr>
        <p:txBody>
          <a:bodyPr/>
          <a:lstStyle/>
          <a:p>
            <a:endParaRPr lang="en-IN" dirty="0"/>
          </a:p>
        </p:txBody>
      </p:sp>
      <p:pic>
        <p:nvPicPr>
          <p:cNvPr id="5" name="Content Placeholder 4">
            <a:extLst>
              <a:ext uri="{FF2B5EF4-FFF2-40B4-BE49-F238E27FC236}">
                <a16:creationId xmlns:a16="http://schemas.microsoft.com/office/drawing/2014/main" id="{E968A5A7-18CA-42D9-AA3F-EF6B4A826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925" y="886691"/>
            <a:ext cx="11360150" cy="4830954"/>
          </a:xfrm>
        </p:spPr>
      </p:pic>
    </p:spTree>
    <p:extLst>
      <p:ext uri="{BB962C8B-B14F-4D97-AF65-F5344CB8AC3E}">
        <p14:creationId xmlns:p14="http://schemas.microsoft.com/office/powerpoint/2010/main" val="3368417440"/>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0F92-87DB-7F7C-01AC-6FF444BFF26F}"/>
              </a:ext>
            </a:extLst>
          </p:cNvPr>
          <p:cNvSpPr>
            <a:spLocks noGrp="1"/>
          </p:cNvSpPr>
          <p:nvPr>
            <p:ph type="title"/>
          </p:nvPr>
        </p:nvSpPr>
        <p:spPr/>
        <p:txBody>
          <a:bodyPr/>
          <a:lstStyle/>
          <a:p>
            <a:r>
              <a:rPr lang="en-IN" sz="3200" dirty="0">
                <a:solidFill>
                  <a:srgbClr val="FF0000"/>
                </a:solidFill>
                <a:latin typeface="Times New Roman" panose="02020603050405020304" pitchFamily="18" charset="0"/>
                <a:cs typeface="Times New Roman" panose="02020603050405020304" pitchFamily="18" charset="0"/>
              </a:rPr>
              <a:t>TABLE OF CONTENT</a:t>
            </a:r>
          </a:p>
        </p:txBody>
      </p:sp>
      <p:sp>
        <p:nvSpPr>
          <p:cNvPr id="3" name="Content Placeholder 2">
            <a:extLst>
              <a:ext uri="{FF2B5EF4-FFF2-40B4-BE49-F238E27FC236}">
                <a16:creationId xmlns:a16="http://schemas.microsoft.com/office/drawing/2014/main" id="{89942A1F-F349-51A1-712F-7EF8F657033D}"/>
              </a:ext>
            </a:extLst>
          </p:cNvPr>
          <p:cNvSpPr>
            <a:spLocks noGrp="1"/>
          </p:cNvSpPr>
          <p:nvPr>
            <p:ph idx="1"/>
          </p:nvPr>
        </p:nvSpPr>
        <p:spPr>
          <a:xfrm>
            <a:off x="947928" y="1551305"/>
            <a:ext cx="4675632" cy="4351338"/>
          </a:xfrm>
        </p:spPr>
        <p:txBody>
          <a:bodyPr>
            <a:normAutofit/>
          </a:bodyPr>
          <a:lstStyle/>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STAT ABOUT D&amp;D PEOPLE</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LITERATURE SURVEY-1</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LITERATURE SURVEY-2</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a:t>
            </a:r>
            <a:r>
              <a:rPr lang="en-IN" sz="2000" dirty="0">
                <a:latin typeface="Times New Roman" panose="02020603050405020304" pitchFamily="18" charset="0"/>
                <a:cs typeface="Times New Roman" panose="02020603050405020304" pitchFamily="18" charset="0"/>
              </a:rPr>
              <a:t>ROPOSED SYSTEM</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HARDWARE&amp;SOFTWARE</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BUSINESS MODEL</a:t>
            </a:r>
          </a:p>
        </p:txBody>
      </p:sp>
    </p:spTree>
    <p:extLst>
      <p:ext uri="{BB962C8B-B14F-4D97-AF65-F5344CB8AC3E}">
        <p14:creationId xmlns:p14="http://schemas.microsoft.com/office/powerpoint/2010/main" val="3306083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5F9B-BC2E-AB29-BAF1-FFF7F3B73C89}"/>
              </a:ext>
            </a:extLst>
          </p:cNvPr>
          <p:cNvSpPr>
            <a:spLocks noGrp="1"/>
          </p:cNvSpPr>
          <p:nvPr>
            <p:ph type="title"/>
          </p:nvPr>
        </p:nvSpPr>
        <p:spPr>
          <a:xfrm>
            <a:off x="2578608" y="1259014"/>
            <a:ext cx="7034784" cy="745277"/>
          </a:xfrm>
        </p:spPr>
        <p:txBody>
          <a:bodyPr>
            <a:no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PROBLEM STATEMENT</a:t>
            </a:r>
            <a:br>
              <a:rPr lang="en-IN"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F0C243-F781-7D28-6963-FCCDE137E143}"/>
              </a:ext>
            </a:extLst>
          </p:cNvPr>
          <p:cNvSpPr>
            <a:spLocks noGrp="1"/>
          </p:cNvSpPr>
          <p:nvPr>
            <p:ph idx="1"/>
          </p:nvPr>
        </p:nvSpPr>
        <p:spPr>
          <a:xfrm>
            <a:off x="1176528" y="2651761"/>
            <a:ext cx="10515600" cy="2307463"/>
          </a:xfrm>
        </p:spPr>
        <p:txBody>
          <a:bodyPr/>
          <a:lstStyle/>
          <a:p>
            <a:pPr marL="0" indent="0">
              <a:buNone/>
            </a:pPr>
            <a:r>
              <a:rPr lang="en-US" sz="2800" dirty="0">
                <a:latin typeface="Bodoni MT" panose="02070603080606020203" pitchFamily="18" charset="0"/>
              </a:rPr>
              <a:t>Individuals who are both deaf and mute encounter significant challenges in communicating their thoughts, feelings, and needs effectively. Existing solutions often fall short in providing them with accessible and efficient means of communication, leading to social isolation and limited participation in various aspects of life.</a:t>
            </a:r>
            <a:endParaRPr lang="en-IN" sz="2800" dirty="0">
              <a:latin typeface="Bodoni MT" panose="02070603080606020203" pitchFamily="18" charset="0"/>
            </a:endParaRPr>
          </a:p>
          <a:p>
            <a:pPr marL="0" indent="0">
              <a:buNone/>
            </a:pPr>
            <a:endParaRPr lang="en-IN" dirty="0"/>
          </a:p>
        </p:txBody>
      </p:sp>
    </p:spTree>
    <p:extLst>
      <p:ext uri="{BB962C8B-B14F-4D97-AF65-F5344CB8AC3E}">
        <p14:creationId xmlns:p14="http://schemas.microsoft.com/office/powerpoint/2010/main" val="337868804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A5A2-5219-CFDE-3007-58DC66567272}"/>
              </a:ext>
            </a:extLst>
          </p:cNvPr>
          <p:cNvSpPr>
            <a:spLocks noGrp="1"/>
          </p:cNvSpPr>
          <p:nvPr>
            <p:ph type="title"/>
          </p:nvPr>
        </p:nvSpPr>
        <p:spPr>
          <a:xfrm>
            <a:off x="3992880" y="500062"/>
            <a:ext cx="3825240" cy="1325563"/>
          </a:xfrm>
        </p:spPr>
        <p:txBody>
          <a:bodyPr/>
          <a:lstStyle/>
          <a:p>
            <a:pPr algn="ctr"/>
            <a:r>
              <a:rPr lang="en-IN" sz="3600" b="1" dirty="0">
                <a:solidFill>
                  <a:srgbClr val="FF0000"/>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7C06685-99A6-60CA-E10D-48C5AE96E943}"/>
              </a:ext>
            </a:extLst>
          </p:cNvPr>
          <p:cNvSpPr>
            <a:spLocks noGrp="1"/>
          </p:cNvSpPr>
          <p:nvPr>
            <p:ph idx="1"/>
          </p:nvPr>
        </p:nvSpPr>
        <p:spPr>
          <a:xfrm>
            <a:off x="415600" y="1536633"/>
            <a:ext cx="11360800" cy="3838931"/>
          </a:xfrm>
        </p:spPr>
        <p:txBody>
          <a:bodyPr/>
          <a:lstStyle/>
          <a:p>
            <a:pPr marL="0" indent="0">
              <a:buNone/>
            </a:pPr>
            <a:r>
              <a:rPr lang="en-US" sz="2800" dirty="0">
                <a:latin typeface="Bodoni MT" panose="02070603080606020203" pitchFamily="18" charset="0"/>
              </a:rPr>
              <a:t>Deaf and dumb people use sign language for communication but they find difficulty in communicating with others who don’t understand sign language. So, there is a need a translator to understand what they speak and communicate with us. The pictures of hand gesture are labeled data preprocessed by the supervised learning . The sign language translation system translates the normal sign language to speech and hence makes the communication between normal person and dumb people easier. So, the whole idea is to build a communication system that enables communications between speech-hearing impaired and a normal person.</a:t>
            </a:r>
            <a:endParaRPr lang="en-IN" sz="2800" dirty="0">
              <a:latin typeface="Bodoni MT" panose="02070603080606020203" pitchFamily="18" charset="0"/>
            </a:endParaRPr>
          </a:p>
          <a:p>
            <a:pPr marL="0" indent="0">
              <a:buNone/>
            </a:pPr>
            <a:endParaRPr lang="en-IN" dirty="0"/>
          </a:p>
        </p:txBody>
      </p:sp>
    </p:spTree>
    <p:extLst>
      <p:ext uri="{BB962C8B-B14F-4D97-AF65-F5344CB8AC3E}">
        <p14:creationId xmlns:p14="http://schemas.microsoft.com/office/powerpoint/2010/main" val="6182335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6991-030F-E66B-B0F5-C45C42BE80A6}"/>
              </a:ext>
            </a:extLst>
          </p:cNvPr>
          <p:cNvSpPr>
            <a:spLocks noGrp="1"/>
          </p:cNvSpPr>
          <p:nvPr>
            <p:ph type="title"/>
          </p:nvPr>
        </p:nvSpPr>
        <p:spPr>
          <a:xfrm>
            <a:off x="1091184" y="373317"/>
            <a:ext cx="10515600" cy="1325563"/>
          </a:xfrm>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STATS ABOUT D&amp;D CONVEYOR</a:t>
            </a:r>
          </a:p>
        </p:txBody>
      </p:sp>
      <p:sp>
        <p:nvSpPr>
          <p:cNvPr id="3" name="Content Placeholder 2">
            <a:extLst>
              <a:ext uri="{FF2B5EF4-FFF2-40B4-BE49-F238E27FC236}">
                <a16:creationId xmlns:a16="http://schemas.microsoft.com/office/drawing/2014/main" id="{E6AE0456-9043-3D14-2CDE-E27C64C03DCE}"/>
              </a:ext>
            </a:extLst>
          </p:cNvPr>
          <p:cNvSpPr>
            <a:spLocks noGrp="1"/>
          </p:cNvSpPr>
          <p:nvPr>
            <p:ph idx="1"/>
          </p:nvPr>
        </p:nvSpPr>
        <p:spPr>
          <a:xfrm>
            <a:off x="347472" y="1698880"/>
            <a:ext cx="6001512" cy="4351338"/>
          </a:xfrm>
        </p:spPr>
        <p:txBody>
          <a:bodyPr/>
          <a:lstStyle/>
          <a:p>
            <a:pPr marL="0" indent="0">
              <a:buNone/>
            </a:pPr>
            <a:r>
              <a:rPr lang="en-US" sz="2400" dirty="0">
                <a:latin typeface="Times New Roman" panose="02020603050405020304" pitchFamily="18" charset="0"/>
                <a:cs typeface="Times New Roman" panose="02020603050405020304" pitchFamily="18" charset="0"/>
              </a:rPr>
              <a:t>*According to a survey, </a:t>
            </a:r>
            <a:r>
              <a:rPr lang="en-US" sz="2400" b="1" dirty="0">
                <a:solidFill>
                  <a:srgbClr val="C00000"/>
                </a:solidFill>
                <a:latin typeface="Times New Roman" panose="02020603050405020304" pitchFamily="18" charset="0"/>
                <a:cs typeface="Times New Roman" panose="02020603050405020304" pitchFamily="18" charset="0"/>
              </a:rPr>
              <a:t>2.42M</a:t>
            </a:r>
            <a:r>
              <a:rPr lang="en-US" sz="2400" dirty="0">
                <a:latin typeface="Times New Roman" panose="02020603050405020304" pitchFamily="18" charset="0"/>
                <a:cs typeface="Times New Roman" panose="02020603050405020304" pitchFamily="18" charset="0"/>
              </a:rPr>
              <a:t> people are deaf and dumb people in India that large amount in the society. Overall the world is having around </a:t>
            </a:r>
            <a:r>
              <a:rPr lang="en-US" sz="2400" b="1" dirty="0">
                <a:solidFill>
                  <a:srgbClr val="7030A0"/>
                </a:solidFill>
                <a:latin typeface="Times New Roman" panose="02020603050405020304" pitchFamily="18" charset="0"/>
                <a:cs typeface="Times New Roman" panose="02020603050405020304" pitchFamily="18" charset="0"/>
              </a:rPr>
              <a:t>15 -20 % </a:t>
            </a:r>
            <a:r>
              <a:rPr lang="en-US" sz="2400" dirty="0">
                <a:latin typeface="Times New Roman" panose="02020603050405020304" pitchFamily="18" charset="0"/>
                <a:cs typeface="Times New Roman" panose="02020603050405020304" pitchFamily="18" charset="0"/>
              </a:rPr>
              <a:t>of the deaf and dumb population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98C73F-AD41-C557-E699-BA0879284ADA}"/>
              </a:ext>
            </a:extLst>
          </p:cNvPr>
          <p:cNvPicPr>
            <a:picLocks noChangeAspect="1"/>
          </p:cNvPicPr>
          <p:nvPr/>
        </p:nvPicPr>
        <p:blipFill>
          <a:blip r:embed="rId2"/>
          <a:stretch>
            <a:fillRect/>
          </a:stretch>
        </p:blipFill>
        <p:spPr>
          <a:xfrm>
            <a:off x="6348984" y="1599628"/>
            <a:ext cx="5495544" cy="3091244"/>
          </a:xfrm>
          <a:prstGeom prst="rect">
            <a:avLst/>
          </a:prstGeom>
        </p:spPr>
      </p:pic>
    </p:spTree>
    <p:extLst>
      <p:ext uri="{BB962C8B-B14F-4D97-AF65-F5344CB8AC3E}">
        <p14:creationId xmlns:p14="http://schemas.microsoft.com/office/powerpoint/2010/main" val="3163076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A0E6-1757-9411-3670-1FA31C2374ED}"/>
              </a:ext>
            </a:extLst>
          </p:cNvPr>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LITERATURE SURVEY-1</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5" name="Content Placeholder 14">
            <a:extLst>
              <a:ext uri="{FF2B5EF4-FFF2-40B4-BE49-F238E27FC236}">
                <a16:creationId xmlns:a16="http://schemas.microsoft.com/office/drawing/2014/main" id="{4A846F50-F9E7-A898-9DE1-EE5EBEE7EBC5}"/>
              </a:ext>
            </a:extLst>
          </p:cNvPr>
          <p:cNvSpPr>
            <a:spLocks noGrp="1"/>
          </p:cNvSpPr>
          <p:nvPr>
            <p:ph idx="1"/>
          </p:nvPr>
        </p:nvSpPr>
        <p:spPr/>
        <p:txBody>
          <a:bodyPr>
            <a:normAutofit fontScale="85000" lnSpcReduction="20000"/>
          </a:bodyPr>
          <a:lstStyle/>
          <a:p>
            <a:pPr marL="0" indent="0">
              <a:buNone/>
            </a:pPr>
            <a:r>
              <a:rPr lang="en-IN" sz="3200">
                <a:latin typeface="Times New Roman" panose="02020603050405020304" pitchFamily="18" charset="0"/>
                <a:cs typeface="Times New Roman" panose="02020603050405020304" pitchFamily="18" charset="0"/>
              </a:rPr>
              <a:t>Title :D&amp;D Conveyor</a:t>
            </a:r>
          </a:p>
          <a:p>
            <a:pPr marL="0" indent="0">
              <a:buNone/>
            </a:pPr>
            <a:endParaRPr lang="en-IN" sz="3200">
              <a:latin typeface="Times New Roman" panose="02020603050405020304" pitchFamily="18" charset="0"/>
              <a:cs typeface="Times New Roman" panose="02020603050405020304" pitchFamily="18" charset="0"/>
            </a:endParaRPr>
          </a:p>
          <a:p>
            <a:pPr marL="0" indent="0">
              <a:buNone/>
            </a:pPr>
            <a:r>
              <a:rPr lang="en-IN" sz="3200">
                <a:latin typeface="Times New Roman" panose="02020603050405020304" pitchFamily="18" charset="0"/>
                <a:cs typeface="Times New Roman" panose="02020603050405020304" pitchFamily="18" charset="0"/>
              </a:rPr>
              <a:t>Base Paper : </a:t>
            </a:r>
            <a:r>
              <a:rPr lang="en-US" sz="3200">
                <a:latin typeface="Times New Roman" panose="02020603050405020304" pitchFamily="18" charset="0"/>
                <a:cs typeface="Times New Roman" panose="02020603050405020304" pitchFamily="18" charset="0"/>
              </a:rPr>
              <a:t>Deaf and Dumb Gesture Recognition System</a:t>
            </a:r>
          </a:p>
          <a:p>
            <a:pPr marL="0" indent="0">
              <a:buNone/>
            </a:pPr>
            <a:endParaRPr lang="en-US" sz="3200">
              <a:latin typeface="Times New Roman" panose="02020603050405020304" pitchFamily="18" charset="0"/>
              <a:cs typeface="Times New Roman" panose="02020603050405020304" pitchFamily="18" charset="0"/>
            </a:endParaRPr>
          </a:p>
          <a:p>
            <a:pPr marL="0" indent="0">
              <a:buNone/>
            </a:pPr>
            <a:r>
              <a:rPr lang="en-IN" sz="3200">
                <a:latin typeface="Times New Roman" panose="02020603050405020304" pitchFamily="18" charset="0"/>
                <a:cs typeface="Times New Roman" panose="02020603050405020304" pitchFamily="18" charset="0"/>
              </a:rPr>
              <a:t>Author : </a:t>
            </a:r>
            <a:r>
              <a:rPr lang="en-IN" sz="2800">
                <a:latin typeface="Times New Roman" panose="02020603050405020304" pitchFamily="18" charset="0"/>
                <a:cs typeface="Times New Roman" panose="02020603050405020304" pitchFamily="18" charset="0"/>
              </a:rPr>
              <a:t>Vaibhav Shah, Nikhil Sharma, Prince Solanki, Prof. </a:t>
            </a:r>
            <a:r>
              <a:rPr lang="en-IN" sz="2800" err="1">
                <a:latin typeface="Times New Roman" panose="02020603050405020304" pitchFamily="18" charset="0"/>
                <a:cs typeface="Times New Roman" panose="02020603050405020304" pitchFamily="18" charset="0"/>
              </a:rPr>
              <a:t>Hemalata</a:t>
            </a:r>
            <a:r>
              <a:rPr lang="en-IN" sz="2800">
                <a:latin typeface="Times New Roman" panose="02020603050405020304" pitchFamily="18" charset="0"/>
                <a:cs typeface="Times New Roman" panose="02020603050405020304" pitchFamily="18" charset="0"/>
              </a:rPr>
              <a:t> Mote</a:t>
            </a:r>
          </a:p>
          <a:p>
            <a:pPr marL="0" indent="0">
              <a:buNone/>
            </a:pPr>
            <a:endParaRPr lang="en-IN" sz="2800">
              <a:latin typeface="Times New Roman" panose="02020603050405020304" pitchFamily="18" charset="0"/>
              <a:cs typeface="Times New Roman" panose="02020603050405020304" pitchFamily="18" charset="0"/>
            </a:endParaRPr>
          </a:p>
          <a:p>
            <a:pPr marL="0" indent="0">
              <a:buNone/>
            </a:pPr>
            <a:r>
              <a:rPr lang="en-US" sz="2800">
                <a:latin typeface="Times New Roman" panose="02020603050405020304" pitchFamily="18" charset="0"/>
                <a:cs typeface="Times New Roman" panose="02020603050405020304" pitchFamily="18" charset="0"/>
              </a:rPr>
              <a:t>Through this project we are trying to build flexible system for the physically impaired people that will ease their life. An attempt </a:t>
            </a:r>
            <a:r>
              <a:rPr lang="en-US" sz="2800" err="1">
                <a:latin typeface="Times New Roman" panose="02020603050405020304" pitchFamily="18" charset="0"/>
                <a:cs typeface="Times New Roman" panose="02020603050405020304" pitchFamily="18" charset="0"/>
              </a:rPr>
              <a:t>tocreate</a:t>
            </a:r>
            <a:r>
              <a:rPr lang="en-US" sz="2800">
                <a:latin typeface="Times New Roman" panose="02020603050405020304" pitchFamily="18" charset="0"/>
                <a:cs typeface="Times New Roman" panose="02020603050405020304" pitchFamily="18" charset="0"/>
              </a:rPr>
              <a:t> a sign language to text conversion wireless lightweight system, through the use of information gestured by physically impaired person which can be effectively conveyed to a normal </a:t>
            </a:r>
            <a:r>
              <a:rPr lang="en-US" sz="2800" err="1">
                <a:latin typeface="Times New Roman" panose="02020603050405020304" pitchFamily="18" charset="0"/>
                <a:cs typeface="Times New Roman" panose="02020603050405020304" pitchFamily="18" charset="0"/>
              </a:rPr>
              <a:t>person.The</a:t>
            </a:r>
            <a:r>
              <a:rPr lang="en-US" sz="2800">
                <a:latin typeface="Times New Roman" panose="02020603050405020304" pitchFamily="18" charset="0"/>
                <a:cs typeface="Times New Roman" panose="02020603050405020304" pitchFamily="18" charset="0"/>
              </a:rPr>
              <a:t> system will try to convert the sign language of the</a:t>
            </a:r>
          </a:p>
          <a:p>
            <a:pPr marL="0" indent="0">
              <a:buNone/>
            </a:pPr>
            <a:r>
              <a:rPr lang="en-US" sz="2800">
                <a:latin typeface="Times New Roman" panose="02020603050405020304" pitchFamily="18" charset="0"/>
                <a:cs typeface="Times New Roman" panose="02020603050405020304" pitchFamily="18" charset="0"/>
              </a:rPr>
              <a:t>physically impaired person into text that can interpreted by their own genre and also to the rest of the world.</a:t>
            </a:r>
            <a:endParaRPr lang="en-I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9002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D5A4-B94B-E293-8F0B-B7D8DF3414D8}"/>
              </a:ext>
            </a:extLst>
          </p:cNvPr>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LITERATURE SURVEY-2</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073AB8-A604-7193-3C45-C75D06341BC7}"/>
              </a:ext>
            </a:extLst>
          </p:cNvPr>
          <p:cNvSpPr>
            <a:spLocks noGrp="1"/>
          </p:cNvSpPr>
          <p:nvPr>
            <p:ph idx="1"/>
          </p:nvPr>
        </p:nvSpPr>
        <p:spPr/>
        <p:txBody>
          <a:bodyPr>
            <a:normAutofit lnSpcReduction="10000"/>
          </a:bodyPr>
          <a:lstStyle/>
          <a:p>
            <a:pPr marL="0" indent="0">
              <a:buNone/>
            </a:pPr>
            <a:r>
              <a:rPr lang="en-US" sz="2800">
                <a:latin typeface="Times New Roman" panose="02020603050405020304" pitchFamily="18" charset="0"/>
                <a:cs typeface="Times New Roman" panose="02020603050405020304" pitchFamily="18" charset="0"/>
              </a:rPr>
              <a:t>TITLE:- D&amp;D Conveyor</a:t>
            </a:r>
          </a:p>
          <a:p>
            <a:pPr marL="0" indent="0">
              <a:buNone/>
            </a:pPr>
            <a:r>
              <a:rPr lang="en-US" sz="2800">
                <a:latin typeface="Times New Roman" panose="02020603050405020304" pitchFamily="18" charset="0"/>
                <a:cs typeface="Times New Roman" panose="02020603050405020304" pitchFamily="18" charset="0"/>
              </a:rPr>
              <a:t>Base Paper:-</a:t>
            </a:r>
            <a:r>
              <a:rPr lang="en-US" sz="2000" b="1">
                <a:latin typeface="Times New Roman" panose="02020603050405020304" pitchFamily="18" charset="0"/>
                <a:cs typeface="Times New Roman" panose="02020603050405020304" pitchFamily="18" charset="0"/>
              </a:rPr>
              <a:t>A Novel Machine Learning Based Two-Way Communication</a:t>
            </a:r>
            <a:r>
              <a:rPr lang="en-IN" sz="2000" b="1">
                <a:latin typeface="Times New Roman" panose="02020603050405020304" pitchFamily="18" charset="0"/>
                <a:cs typeface="Times New Roman" panose="02020603050405020304" pitchFamily="18" charset="0"/>
              </a:rPr>
              <a:t>System for Deaf and Mute</a:t>
            </a:r>
            <a:endParaRPr lang="en-US" sz="2000">
              <a:latin typeface="Times New Roman" panose="02020603050405020304" pitchFamily="18" charset="0"/>
              <a:cs typeface="Times New Roman" panose="02020603050405020304" pitchFamily="18" charset="0"/>
            </a:endParaRPr>
          </a:p>
          <a:p>
            <a:pPr marL="0" indent="0">
              <a:buNone/>
            </a:pPr>
            <a:r>
              <a:rPr lang="en-US" sz="2800">
                <a:latin typeface="Times New Roman" panose="02020603050405020304" pitchFamily="18" charset="0"/>
                <a:cs typeface="Times New Roman" panose="02020603050405020304" pitchFamily="18" charset="0"/>
              </a:rPr>
              <a:t>Author:- </a:t>
            </a:r>
            <a:r>
              <a:rPr lang="en-IN" sz="1800" b="1">
                <a:latin typeface="Times New Roman" panose="02020603050405020304" pitchFamily="18" charset="0"/>
                <a:cs typeface="Times New Roman" panose="02020603050405020304" pitchFamily="18" charset="0"/>
              </a:rPr>
              <a:t>Muhammad Imran Saleem , Atif Siddiqui, </a:t>
            </a:r>
            <a:r>
              <a:rPr lang="en-IN" sz="1800" b="1" err="1">
                <a:latin typeface="Times New Roman" panose="02020603050405020304" pitchFamily="18" charset="0"/>
                <a:cs typeface="Times New Roman" panose="02020603050405020304" pitchFamily="18" charset="0"/>
              </a:rPr>
              <a:t>Shaheena</a:t>
            </a:r>
            <a:r>
              <a:rPr lang="en-IN" sz="1800" b="1">
                <a:latin typeface="Times New Roman" panose="02020603050405020304" pitchFamily="18" charset="0"/>
                <a:cs typeface="Times New Roman" panose="02020603050405020304" pitchFamily="18" charset="0"/>
              </a:rPr>
              <a:t> Noor , Miguel-Angel </a:t>
            </a:r>
            <a:r>
              <a:rPr lang="en-IN" sz="1800" b="1" err="1">
                <a:latin typeface="Times New Roman" panose="02020603050405020304" pitchFamily="18" charset="0"/>
                <a:cs typeface="Times New Roman" panose="02020603050405020304" pitchFamily="18" charset="0"/>
              </a:rPr>
              <a:t>Luque</a:t>
            </a:r>
            <a:r>
              <a:rPr lang="en-IN" sz="1800" b="1">
                <a:latin typeface="Times New Roman" panose="02020603050405020304" pitchFamily="18" charset="0"/>
                <a:cs typeface="Times New Roman" panose="02020603050405020304" pitchFamily="18" charset="0"/>
              </a:rPr>
              <a:t>-Nieto and Pablo Otero .</a:t>
            </a:r>
            <a:endParaRPr lang="en-US" sz="2800">
              <a:latin typeface="Times New Roman" panose="02020603050405020304" pitchFamily="18" charset="0"/>
              <a:cs typeface="Times New Roman" panose="02020603050405020304" pitchFamily="18" charset="0"/>
            </a:endParaRPr>
          </a:p>
          <a:p>
            <a:pPr marL="0" indent="0">
              <a:buNone/>
            </a:pPr>
            <a:endParaRPr lang="en-US" sz="2800">
              <a:latin typeface="Times New Roman" panose="02020603050405020304" pitchFamily="18" charset="0"/>
              <a:cs typeface="Times New Roman" panose="02020603050405020304" pitchFamily="18" charset="0"/>
            </a:endParaRPr>
          </a:p>
          <a:p>
            <a:pPr marL="0" indent="0">
              <a:buNone/>
            </a:pPr>
            <a:r>
              <a:rPr lang="en-US" sz="2800">
                <a:latin typeface="Times New Roman" panose="02020603050405020304" pitchFamily="18" charset="0"/>
                <a:cs typeface="Times New Roman" panose="02020603050405020304" pitchFamily="18" charset="0"/>
              </a:rPr>
              <a:t>They used speech-to-text, speech-to-visual, and sign language features in their implementation . This application works in offline mode. They have implemented American Sign Language(ASL) and Indian Sign Language(ISL).  an application is developed for </a:t>
            </a:r>
            <a:r>
              <a:rPr lang="en-US" sz="2800" err="1">
                <a:latin typeface="Times New Roman" panose="02020603050405020304" pitchFamily="18" charset="0"/>
                <a:cs typeface="Times New Roman" panose="02020603050405020304" pitchFamily="18" charset="0"/>
              </a:rPr>
              <a:t>DnM</a:t>
            </a:r>
            <a:r>
              <a:rPr lang="en-US" sz="2800">
                <a:latin typeface="Times New Roman" panose="02020603050405020304" pitchFamily="18" charset="0"/>
                <a:cs typeface="Times New Roman" panose="02020603050405020304" pitchFamily="18" charset="0"/>
              </a:rPr>
              <a:t> , which detects facial emotion. The application performs eye-tracking and event related potential analysis.</a:t>
            </a:r>
            <a:endParaRPr lang="en-IN" sz="2800">
              <a:latin typeface="Times New Roman" panose="02020603050405020304" pitchFamily="18" charset="0"/>
              <a:cs typeface="Times New Roman" panose="02020603050405020304" pitchFamily="18" charset="0"/>
            </a:endParaRPr>
          </a:p>
          <a:p>
            <a:pPr marL="0" indent="0">
              <a:buNone/>
            </a:pPr>
            <a:endParaRPr lang="en-IN" sz="2800">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5194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83E-2152-7EC1-E82B-59E6005736D7}"/>
              </a:ext>
            </a:extLst>
          </p:cNvPr>
          <p:cNvSpPr>
            <a:spLocks noGrp="1"/>
          </p:cNvSpPr>
          <p:nvPr>
            <p:ph type="title"/>
          </p:nvPr>
        </p:nvSpPr>
        <p:spPr>
          <a:xfrm>
            <a:off x="838200" y="500062"/>
            <a:ext cx="10515600" cy="1325563"/>
          </a:xfrm>
        </p:spPr>
        <p:txBody>
          <a:bodyPr/>
          <a:lstStyle/>
          <a:p>
            <a:pPr algn="ctr"/>
            <a:r>
              <a:rPr lang="en-IN" sz="3600" dirty="0">
                <a:solidFill>
                  <a:srgbClr val="FF0000"/>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9A47489B-9259-B78B-BF34-EE58E1288DB7}"/>
              </a:ext>
            </a:extLst>
          </p:cNvPr>
          <p:cNvSpPr>
            <a:spLocks noGrp="1"/>
          </p:cNvSpPr>
          <p:nvPr>
            <p:ph idx="1"/>
          </p:nvPr>
        </p:nvSpPr>
        <p:spPr>
          <a:xfrm>
            <a:off x="838200" y="1825625"/>
            <a:ext cx="7208520" cy="4351338"/>
          </a:xfrm>
        </p:spPr>
        <p:txBody>
          <a:bodyPr>
            <a:normAutofit/>
          </a:bodyPr>
          <a:lstStyle/>
          <a:p>
            <a:pPr marL="0" indent="0">
              <a:buNone/>
            </a:pPr>
            <a:r>
              <a:rPr lang="en-US" sz="2000" b="1" dirty="0">
                <a:solidFill>
                  <a:srgbClr val="FF0000"/>
                </a:solidFill>
                <a:latin typeface="Times New Roman" panose="02020603050405020304" pitchFamily="18" charset="0"/>
                <a:cs typeface="Times New Roman" panose="02020603050405020304" pitchFamily="18" charset="0"/>
              </a:rPr>
              <a:t>Translating Method:</a:t>
            </a:r>
          </a:p>
          <a:p>
            <a:pPr marL="0" indent="0">
              <a:buNone/>
            </a:pPr>
            <a:r>
              <a:rPr lang="en-US" sz="2000" dirty="0">
                <a:latin typeface="Times New Roman" panose="02020603050405020304" pitchFamily="18" charset="0"/>
                <a:cs typeface="Times New Roman" panose="02020603050405020304" pitchFamily="18" charset="0"/>
              </a:rPr>
              <a:t>The application only translate the text format to the hand gestures . It does not do the reverse process . And also it basically in a American and </a:t>
            </a:r>
            <a:r>
              <a:rPr lang="en-US" sz="2000" dirty="0" err="1">
                <a:latin typeface="Times New Roman" panose="02020603050405020304" pitchFamily="18" charset="0"/>
                <a:cs typeface="Times New Roman" panose="02020603050405020304" pitchFamily="18" charset="0"/>
              </a:rPr>
              <a:t>brazilian</a:t>
            </a:r>
            <a:r>
              <a:rPr lang="en-US" sz="2000" dirty="0">
                <a:latin typeface="Times New Roman" panose="02020603050405020304" pitchFamily="18" charset="0"/>
                <a:cs typeface="Times New Roman" panose="02020603050405020304" pitchFamily="18" charset="0"/>
              </a:rPr>
              <a:t> sign languages . </a:t>
            </a:r>
          </a:p>
          <a:p>
            <a:pPr marL="0" indent="0">
              <a:buNone/>
            </a:pPr>
            <a:r>
              <a:rPr lang="en-US" sz="2000" b="1" dirty="0">
                <a:solidFill>
                  <a:srgbClr val="FF0000"/>
                </a:solidFill>
                <a:latin typeface="Times New Roman" panose="02020603050405020304" pitchFamily="18" charset="0"/>
                <a:cs typeface="Times New Roman" panose="02020603050405020304" pitchFamily="18" charset="0"/>
              </a:rPr>
              <a:t>Environment Of The App:</a:t>
            </a:r>
          </a:p>
          <a:p>
            <a:pPr marL="0" indent="0">
              <a:buNone/>
            </a:pPr>
            <a:r>
              <a:rPr lang="en-US" sz="2000" dirty="0">
                <a:latin typeface="Times New Roman" panose="02020603050405020304" pitchFamily="18" charset="0"/>
                <a:cs typeface="Times New Roman" panose="02020603050405020304" pitchFamily="18" charset="0"/>
              </a:rPr>
              <a:t>This app is in a 3D animated .the text we send that and</a:t>
            </a:r>
          </a:p>
          <a:p>
            <a:pPr marL="0" indent="0">
              <a:buNone/>
            </a:pPr>
            <a:r>
              <a:rPr lang="en-US" sz="2000" dirty="0">
                <a:latin typeface="Times New Roman" panose="02020603050405020304" pitchFamily="18" charset="0"/>
                <a:cs typeface="Times New Roman" panose="02020603050405020304" pitchFamily="18" charset="0"/>
              </a:rPr>
              <a:t>the character is do some sign languages.</a:t>
            </a:r>
          </a:p>
          <a:p>
            <a:pPr marL="0" indent="0">
              <a:buNone/>
            </a:pPr>
            <a:r>
              <a:rPr lang="en-US" sz="2000" b="1" dirty="0">
                <a:solidFill>
                  <a:srgbClr val="FF0000"/>
                </a:solidFill>
                <a:latin typeface="Times New Roman" panose="02020603050405020304" pitchFamily="18" charset="0"/>
                <a:cs typeface="Times New Roman" panose="02020603050405020304" pitchFamily="18" charset="0"/>
              </a:rPr>
              <a:t>Language Used In App:</a:t>
            </a:r>
          </a:p>
          <a:p>
            <a:pPr marL="0" indent="0">
              <a:buNone/>
            </a:pPr>
            <a:r>
              <a:rPr lang="en-US" sz="2000" dirty="0">
                <a:latin typeface="Times New Roman" panose="02020603050405020304" pitchFamily="18" charset="0"/>
                <a:cs typeface="Times New Roman" panose="02020603050405020304" pitchFamily="18" charset="0"/>
              </a:rPr>
              <a:t>The app is using only two mode of sign languages it does not contain our language.</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04FAA3A-192C-2F3C-1849-3976D237806A}"/>
              </a:ext>
            </a:extLst>
          </p:cNvPr>
          <p:cNvPicPr>
            <a:picLocks noChangeAspect="1"/>
          </p:cNvPicPr>
          <p:nvPr/>
        </p:nvPicPr>
        <p:blipFill>
          <a:blip r:embed="rId2"/>
          <a:stretch>
            <a:fillRect/>
          </a:stretch>
        </p:blipFill>
        <p:spPr>
          <a:xfrm>
            <a:off x="8046720" y="1825625"/>
            <a:ext cx="4090771" cy="3743268"/>
          </a:xfrm>
          <a:prstGeom prst="rect">
            <a:avLst/>
          </a:prstGeom>
        </p:spPr>
      </p:pic>
    </p:spTree>
    <p:extLst>
      <p:ext uri="{BB962C8B-B14F-4D97-AF65-F5344CB8AC3E}">
        <p14:creationId xmlns:p14="http://schemas.microsoft.com/office/powerpoint/2010/main" val="31096178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4150-19CF-4F31-9161-41F01E69DF69}"/>
              </a:ext>
            </a:extLst>
          </p:cNvPr>
          <p:cNvSpPr>
            <a:spLocks noGrp="1"/>
          </p:cNvSpPr>
          <p:nvPr>
            <p:ph type="title"/>
          </p:nvPr>
        </p:nvSpPr>
        <p:spPr/>
        <p:txBody>
          <a:bodyPr/>
          <a:lstStyle/>
          <a:p>
            <a:pPr algn="ctr"/>
            <a:r>
              <a:rPr lang="en-US" sz="3200" dirty="0">
                <a:solidFill>
                  <a:srgbClr val="FF0000"/>
                </a:solidFill>
                <a:latin typeface="Times New Roman" panose="02020603050405020304" pitchFamily="18" charset="0"/>
                <a:cs typeface="Times New Roman" panose="02020603050405020304" pitchFamily="18" charset="0"/>
              </a:rPr>
              <a:t>PROPOSED SYSTEM</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B558B-EBCB-4598-9509-8D981ABA94EA}"/>
              </a:ext>
            </a:extLst>
          </p:cNvPr>
          <p:cNvSpPr>
            <a:spLocks noGrp="1"/>
          </p:cNvSpPr>
          <p:nvPr>
            <p:ph idx="1"/>
          </p:nvPr>
        </p:nvSpPr>
        <p:spPr>
          <a:xfrm>
            <a:off x="415600" y="1306334"/>
            <a:ext cx="11360800" cy="4863557"/>
          </a:xfrm>
        </p:spPr>
        <p:txBody>
          <a:bodyPr/>
          <a:lstStyle/>
          <a:p>
            <a:pPr algn="just"/>
            <a:r>
              <a:rPr lang="en-US" dirty="0">
                <a:solidFill>
                  <a:srgbClr val="FF0000"/>
                </a:solidFill>
                <a:latin typeface="Times New Roman" panose="02020603050405020304" pitchFamily="18" charset="0"/>
                <a:cs typeface="Times New Roman" panose="02020603050405020304" pitchFamily="18" charset="0"/>
              </a:rPr>
              <a:t>Algorithm Used: </a:t>
            </a:r>
          </a:p>
          <a:p>
            <a:pPr marL="114300" indent="0" algn="just">
              <a:buNone/>
            </a:pPr>
            <a:r>
              <a:rPr lang="en-US" dirty="0">
                <a:latin typeface="Times New Roman" panose="02020603050405020304" pitchFamily="18" charset="0"/>
                <a:cs typeface="Times New Roman" panose="02020603050405020304" pitchFamily="18" charset="0"/>
              </a:rPr>
              <a:t>	The images of the hand signals are preprocessed by the algorithm of convolutional neural network(CNN) . The processed images are then identify by the deep learning.</a:t>
            </a:r>
          </a:p>
          <a:p>
            <a:pPr algn="just"/>
            <a:r>
              <a:rPr lang="en-US" dirty="0">
                <a:solidFill>
                  <a:srgbClr val="FF0000"/>
                </a:solidFill>
                <a:latin typeface="Times New Roman" panose="02020603050405020304" pitchFamily="18" charset="0"/>
                <a:cs typeface="Times New Roman" panose="02020603050405020304" pitchFamily="18" charset="0"/>
              </a:rPr>
              <a:t> Both Format: </a:t>
            </a:r>
          </a:p>
          <a:p>
            <a:pPr marL="114300" indent="0" algn="just">
              <a:buNone/>
            </a:pPr>
            <a:r>
              <a:rPr lang="en-US" dirty="0">
                <a:latin typeface="Times New Roman" panose="02020603050405020304" pitchFamily="18" charset="0"/>
                <a:cs typeface="Times New Roman" panose="02020603050405020304" pitchFamily="18" charset="0"/>
              </a:rPr>
              <a:t>	The text can be converted into video and also audio format and vice versa. It consist of Indian sign language and also it comes in a offline mode. </a:t>
            </a:r>
          </a:p>
          <a:p>
            <a:pPr algn="just"/>
            <a:r>
              <a:rPr lang="en-US" dirty="0">
                <a:solidFill>
                  <a:srgbClr val="FF0000"/>
                </a:solidFill>
                <a:latin typeface="Times New Roman" panose="02020603050405020304" pitchFamily="18" charset="0"/>
                <a:cs typeface="Times New Roman" panose="02020603050405020304" pitchFamily="18" charset="0"/>
              </a:rPr>
              <a:t>Emotions Detected: </a:t>
            </a:r>
          </a:p>
          <a:p>
            <a:pPr marL="114300" indent="0" algn="just">
              <a:buNone/>
            </a:pPr>
            <a:r>
              <a:rPr lang="en-US" dirty="0">
                <a:latin typeface="Times New Roman" panose="02020603050405020304" pitchFamily="18" charset="0"/>
                <a:cs typeface="Times New Roman" panose="02020603050405020304" pitchFamily="18" charset="0"/>
              </a:rPr>
              <a:t>	It can detect the face emotions with the help of ML which is used to more accuracy of the prediction of the signals.</a:t>
            </a:r>
          </a:p>
          <a:p>
            <a:pPr marL="285750" indent="-285750" algn="just"/>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ommunication using sign language or manual communication boards can provide a visual and deliberate means of interaction, allowing for clear and precise communication that fosters patience and deeper understanding among participants, leading to more thoughtful and meaningful exchanges in various situations.</a:t>
            </a:r>
          </a:p>
          <a:p>
            <a:pPr marL="571500" indent="-57150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r>
              <a:rPr lang="en-US" b="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idespread adoption of such technology can increase awareness and sensitivity to the needs of the deaf and mute community, fostering a more inclusive society. </a:t>
            </a:r>
            <a:endParaRPr lang="en-IN" dirty="0">
              <a:latin typeface="Times New Roman" panose="02020603050405020304" pitchFamily="18" charset="0"/>
              <a:cs typeface="Times New Roman" panose="02020603050405020304" pitchFamily="18" charset="0"/>
            </a:endParaRPr>
          </a:p>
          <a:p>
            <a:pPr marL="11430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795115"/>
      </p:ext>
    </p:extLst>
  </p:cSld>
  <p:clrMapOvr>
    <a:masterClrMapping/>
  </p:clrMapOvr>
  <p:transition spd="slow">
    <p:cover/>
  </p:transition>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41</TotalTime>
  <Words>760</Words>
  <Application>Microsoft Office PowerPoint</Application>
  <PresentationFormat>Widescreen</PresentationFormat>
  <Paragraphs>69</Paragraphs>
  <Slides>12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Arial</vt:lpstr>
      <vt:lpstr>Bodoni MT</vt:lpstr>
      <vt:lpstr>Montserrat</vt:lpstr>
      <vt:lpstr>Montserrat ExtraBold</vt:lpstr>
      <vt:lpstr>Montserrat Medium</vt:lpstr>
      <vt:lpstr>Proxima Nova</vt:lpstr>
      <vt:lpstr>Proxima Nova Semibold</vt:lpstr>
      <vt:lpstr>Times New Roman</vt:lpstr>
      <vt:lpstr>Wingdings</vt:lpstr>
      <vt:lpstr>Futuristic Background by Slidesgo</vt:lpstr>
      <vt:lpstr>Slidesgo Final Pages</vt:lpstr>
      <vt:lpstr>PowerPoint Presentation</vt:lpstr>
      <vt:lpstr>TABLE OF CONTENT</vt:lpstr>
      <vt:lpstr>PROBLEM STATEMENT </vt:lpstr>
      <vt:lpstr>ABSTRACT</vt:lpstr>
      <vt:lpstr>STATS ABOUT D&amp;D CONVEYOR</vt:lpstr>
      <vt:lpstr>LITERATURE SURVEY-1</vt:lpstr>
      <vt:lpstr>LITERATURE SURVEY-2</vt:lpstr>
      <vt:lpstr>EXISTING SYSTEM</vt:lpstr>
      <vt:lpstr>PROPOSED SYSTEM</vt:lpstr>
      <vt:lpstr>BLOCK DIAGRAM</vt:lpstr>
      <vt:lpstr>HARDWARE &amp; SOFTWARE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sathya P</dc:creator>
  <cp:lastModifiedBy>PERU</cp:lastModifiedBy>
  <cp:revision>9</cp:revision>
  <dcterms:created xsi:type="dcterms:W3CDTF">2024-04-11T04:51:56Z</dcterms:created>
  <dcterms:modified xsi:type="dcterms:W3CDTF">2024-04-11T06:59:48Z</dcterms:modified>
</cp:coreProperties>
</file>